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69" r:id="rId4"/>
    <p:sldId id="263" r:id="rId5"/>
    <p:sldId id="271" r:id="rId6"/>
    <p:sldId id="258" r:id="rId7"/>
    <p:sldId id="261" r:id="rId8"/>
    <p:sldId id="268" r:id="rId9"/>
    <p:sldId id="262" r:id="rId10"/>
    <p:sldId id="25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67F"/>
    <a:srgbClr val="EF7E3A"/>
    <a:srgbClr val="CC6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21"/>
    <p:restoredTop sz="95940"/>
  </p:normalViewPr>
  <p:slideViewPr>
    <p:cSldViewPr snapToGrid="0" snapToObjects="1">
      <p:cViewPr varScale="1">
        <p:scale>
          <a:sx n="115" d="100"/>
          <a:sy n="115" d="100"/>
        </p:scale>
        <p:origin x="8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E7437-1FF0-DE46-BB1A-2DA8BEFA16A7}" type="datetimeFigureOut">
              <a:rPr lang="en-US" smtClean="0"/>
              <a:t>2/28/20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089F2-FD85-D047-B325-C8499E0E1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64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089F2-FD85-D047-B325-C8499E0E15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tiff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tiff"/><Relationship Id="rId5" Type="http://schemas.openxmlformats.org/officeDocument/2006/relationships/image" Target="../media/image20.png"/><Relationship Id="rId10" Type="http://schemas.openxmlformats.org/officeDocument/2006/relationships/image" Target="../media/image25.tif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s://www.tricordintl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C3BF-9015-1C4E-8C7F-EA8993A7A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410" y="2544049"/>
            <a:ext cx="7708639" cy="236367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23367F"/>
                </a:solidFill>
                <a:latin typeface="DIN Condensed" pitchFamily="2" charset="0"/>
              </a:rPr>
              <a:t>“YOUR </a:t>
            </a:r>
            <a:r>
              <a:rPr lang="en-US" dirty="0">
                <a:solidFill>
                  <a:srgbClr val="EF7E3A"/>
                </a:solidFill>
                <a:latin typeface="DIN Condensed" pitchFamily="2" charset="0"/>
              </a:rPr>
              <a:t>FIRST</a:t>
            </a:r>
            <a:r>
              <a:rPr lang="en-US" dirty="0">
                <a:solidFill>
                  <a:srgbClr val="23367F"/>
                </a:solidFill>
                <a:latin typeface="DIN Condensed" pitchFamily="2" charset="0"/>
              </a:rPr>
              <a:t> NAME IN SOURCING”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DIN Condensed" pitchFamily="2" charset="0"/>
              </a:rPr>
              <a:t> 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C97196-889F-4E4D-A732-56C8EA361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60" y="1352876"/>
            <a:ext cx="8819758" cy="2283789"/>
          </a:xfrm>
          <a:prstGeom prst="rect">
            <a:avLst/>
          </a:prstGeom>
        </p:spPr>
      </p:pic>
      <p:pic>
        <p:nvPicPr>
          <p:cNvPr id="3" name="Ruminate.mp3" descr="Ruminate.mp3">
            <a:hlinkClick r:id="" action="ppaction://media"/>
            <a:extLst>
              <a:ext uri="{FF2B5EF4-FFF2-40B4-BE49-F238E27FC236}">
                <a16:creationId xmlns:a16="http://schemas.microsoft.com/office/drawing/2014/main" id="{9B80020D-57E4-934F-94EE-D34442416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116.2642"/>
                  <p14:fade out="2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818391"/>
            <a:ext cx="813816" cy="81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892692"/>
      </p:ext>
    </p:extLst>
  </p:cSld>
  <p:clrMapOvr>
    <a:masterClrMapping/>
  </p:clrMapOvr>
  <p:transition spd="slow" advTm="489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5F8A6E-42C6-EE4E-A8E3-FCDC79BC9E78}"/>
              </a:ext>
            </a:extLst>
          </p:cNvPr>
          <p:cNvSpPr/>
          <p:nvPr/>
        </p:nvSpPr>
        <p:spPr>
          <a:xfrm>
            <a:off x="146881" y="13817"/>
            <a:ext cx="59448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rgbClr val="EF7E3A"/>
                </a:solidFill>
                <a:latin typeface="DIN Condensed" pitchFamily="2" charset="0"/>
              </a:rPr>
              <a:t>OUR CUSTOMERS</a:t>
            </a:r>
            <a:endParaRPr lang="en-US" sz="7200" dirty="0">
              <a:solidFill>
                <a:srgbClr val="EF7E3A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0593D8-11E9-F448-872D-34695548AEF4}"/>
              </a:ext>
            </a:extLst>
          </p:cNvPr>
          <p:cNvCxnSpPr>
            <a:cxnSpLocks/>
          </p:cNvCxnSpPr>
          <p:nvPr/>
        </p:nvCxnSpPr>
        <p:spPr>
          <a:xfrm>
            <a:off x="5007429" y="613981"/>
            <a:ext cx="4008764" cy="0"/>
          </a:xfrm>
          <a:prstGeom prst="line">
            <a:avLst/>
          </a:prstGeom>
          <a:ln>
            <a:headEnd type="none" w="med" len="med"/>
            <a:tailEnd type="none" w="med" len="med"/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page5image51642368">
            <a:extLst>
              <a:ext uri="{FF2B5EF4-FFF2-40B4-BE49-F238E27FC236}">
                <a16:creationId xmlns:a16="http://schemas.microsoft.com/office/drawing/2014/main" id="{D0A6DC4D-DD8C-C84E-A22C-59E557BF9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6" y="1269958"/>
            <a:ext cx="3633283" cy="111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5image51646944">
            <a:extLst>
              <a:ext uri="{FF2B5EF4-FFF2-40B4-BE49-F238E27FC236}">
                <a16:creationId xmlns:a16="http://schemas.microsoft.com/office/drawing/2014/main" id="{0FB286E2-C749-414C-8031-D8D1CC480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621" y="3223739"/>
            <a:ext cx="1057532" cy="152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4F75DAF-82C0-9943-A3AC-2965AC84CB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16" t="9231" r="22720" b="13954"/>
          <a:stretch/>
        </p:blipFill>
        <p:spPr>
          <a:xfrm>
            <a:off x="6091687" y="4840427"/>
            <a:ext cx="1355893" cy="1336031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BDFAD81-4DE8-904A-8514-1E7D195F8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458" y="5725512"/>
            <a:ext cx="3035300" cy="565697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BCAC0F8-CD64-A24F-A324-968CDC365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758" y="2276327"/>
            <a:ext cx="2576091" cy="850926"/>
          </a:xfrm>
          <a:prstGeom prst="rect">
            <a:avLst/>
          </a:prstGeom>
        </p:spPr>
      </p:pic>
      <p:pic>
        <p:nvPicPr>
          <p:cNvPr id="14" name="Picture 13" descr="A picture containing red, drawing, player&#10;&#10;Description automatically generated">
            <a:extLst>
              <a:ext uri="{FF2B5EF4-FFF2-40B4-BE49-F238E27FC236}">
                <a16:creationId xmlns:a16="http://schemas.microsoft.com/office/drawing/2014/main" id="{A833EFDE-93EF-D34D-A43D-1E19E8873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522799"/>
            <a:ext cx="2702097" cy="634254"/>
          </a:xfrm>
          <a:prstGeom prst="rect">
            <a:avLst/>
          </a:prstGeom>
        </p:spPr>
      </p:pic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28D23440-0D41-BD49-A848-CF0826B08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7457" y="2378946"/>
            <a:ext cx="2576091" cy="916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0E68AB-27AD-6741-AF70-612D9E1BFEE3}"/>
              </a:ext>
            </a:extLst>
          </p:cNvPr>
          <p:cNvSpPr txBox="1"/>
          <p:nvPr/>
        </p:nvSpPr>
        <p:spPr>
          <a:xfrm>
            <a:off x="4130137" y="901619"/>
            <a:ext cx="59448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3367F"/>
                </a:solidFill>
                <a:latin typeface="DIN Condensed" pitchFamily="2" charset="0"/>
              </a:rPr>
              <a:t>“Our mission is to provide our customers with first-class manufacturing while increasing their margins and helping them simplify the sourcing process. “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8D8791-E205-4E41-9598-5ABA4CF92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09" y="3606899"/>
            <a:ext cx="2702097" cy="1516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C3BE4-8552-8343-8EDB-5B1A9B2948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64602"/>
          <a:stretch/>
        </p:blipFill>
        <p:spPr>
          <a:xfrm>
            <a:off x="2462108" y="4942745"/>
            <a:ext cx="3145557" cy="5656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49A8D0-2787-A145-B9B4-70F68785F4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5268" y="3416723"/>
            <a:ext cx="1854200" cy="1841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E36284-26CC-CC4B-B18B-F453829A62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4669" y="3185340"/>
            <a:ext cx="3267524" cy="76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40943"/>
      </p:ext>
    </p:extLst>
  </p:cSld>
  <p:clrMapOvr>
    <a:masterClrMapping/>
  </p:clrMapOvr>
  <p:transition spd="slow" advTm="13499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5A974-7839-344B-BB2A-380ED55C7189}"/>
              </a:ext>
            </a:extLst>
          </p:cNvPr>
          <p:cNvSpPr txBox="1"/>
          <p:nvPr/>
        </p:nvSpPr>
        <p:spPr>
          <a:xfrm>
            <a:off x="167161" y="371677"/>
            <a:ext cx="6962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EF7E3A"/>
                </a:solidFill>
                <a:latin typeface="DIN Condensed" pitchFamily="2" charset="0"/>
              </a:rPr>
              <a:t>Pricing, Quality, or Delivery PAIN?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098674-45D2-1143-AB4C-435665F7BA39}"/>
              </a:ext>
            </a:extLst>
          </p:cNvPr>
          <p:cNvSpPr/>
          <p:nvPr/>
        </p:nvSpPr>
        <p:spPr>
          <a:xfrm>
            <a:off x="3121693" y="1202674"/>
            <a:ext cx="40067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>
                <a:solidFill>
                  <a:srgbClr val="23367F"/>
                </a:solidFill>
                <a:latin typeface="DIN Condensed" pitchFamily="2" charset="0"/>
              </a:rPr>
              <a:t>CONTACT US! 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CA44FC3-3F14-C44B-B230-A3C32D34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875" y="2432697"/>
            <a:ext cx="725557" cy="725557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9AC6C2B-2757-0748-BBED-1B2CCE071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25" y="3302984"/>
            <a:ext cx="839856" cy="8398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E855F-5CCE-6E42-8E4C-56B81592779B}"/>
              </a:ext>
            </a:extLst>
          </p:cNvPr>
          <p:cNvSpPr txBox="1"/>
          <p:nvPr/>
        </p:nvSpPr>
        <p:spPr>
          <a:xfrm>
            <a:off x="2484783" y="27985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7FE90-1F07-7246-BBF5-B713A988C4D5}"/>
              </a:ext>
            </a:extLst>
          </p:cNvPr>
          <p:cNvSpPr txBox="1"/>
          <p:nvPr/>
        </p:nvSpPr>
        <p:spPr>
          <a:xfrm>
            <a:off x="2425147" y="3425108"/>
            <a:ext cx="2612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23367F"/>
                </a:solidFill>
                <a:latin typeface="DIN Condensed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en-US" sz="3200" dirty="0" err="1">
                <a:solidFill>
                  <a:srgbClr val="23367F"/>
                </a:solidFill>
                <a:latin typeface="DIN Condensed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tricordintl</a:t>
            </a:r>
            <a:r>
              <a:rPr lang="en-US" sz="2800" dirty="0" err="1">
                <a:solidFill>
                  <a:srgbClr val="23367F"/>
                </a:solidFill>
                <a:latin typeface="DIN Condensed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lang="en-US" sz="2800" dirty="0">
              <a:solidFill>
                <a:srgbClr val="23367F"/>
              </a:solidFill>
              <a:latin typeface="DIN Condense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5F9BED-084A-B04A-A1BB-97D0FB0C6D69}"/>
              </a:ext>
            </a:extLst>
          </p:cNvPr>
          <p:cNvSpPr txBox="1"/>
          <p:nvPr/>
        </p:nvSpPr>
        <p:spPr>
          <a:xfrm>
            <a:off x="2425147" y="2589050"/>
            <a:ext cx="2456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3367F"/>
                </a:solidFill>
              </a:rPr>
              <a:t>(334)-</a:t>
            </a:r>
            <a:r>
              <a:rPr lang="en-US" sz="2800" dirty="0">
                <a:solidFill>
                  <a:srgbClr val="23367F"/>
                </a:solidFill>
              </a:rPr>
              <a:t>649-6889</a:t>
            </a:r>
            <a:endParaRPr lang="en-US" sz="2400" dirty="0">
              <a:solidFill>
                <a:srgbClr val="23367F"/>
              </a:solidFill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887D58DB-667F-9044-83D4-697FC00FA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725" y="4332863"/>
            <a:ext cx="985019" cy="985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8F4543-191A-C845-B2EC-FEAB8075ECB0}"/>
              </a:ext>
            </a:extLst>
          </p:cNvPr>
          <p:cNvSpPr txBox="1"/>
          <p:nvPr/>
        </p:nvSpPr>
        <p:spPr>
          <a:xfrm>
            <a:off x="2425147" y="4563762"/>
            <a:ext cx="4540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23367F"/>
                </a:solidFill>
                <a:latin typeface="DIN Condensed" pitchFamily="2" charset="0"/>
              </a:rPr>
              <a:t>1401 Fairview Ave., Prattville, AL 36066</a:t>
            </a:r>
          </a:p>
        </p:txBody>
      </p:sp>
      <p:pic>
        <p:nvPicPr>
          <p:cNvPr id="12" name="Picture 11" descr="A picture containing building, fence, bridge, window&#10;&#10;Description automatically generated">
            <a:extLst>
              <a:ext uri="{FF2B5EF4-FFF2-40B4-BE49-F238E27FC236}">
                <a16:creationId xmlns:a16="http://schemas.microsoft.com/office/drawing/2014/main" id="{B7D1C129-C2A6-524E-872F-DEA615864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5143" y="5187051"/>
            <a:ext cx="985019" cy="11538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E6E14C-58DF-CA4B-BE96-2D839A30524A}"/>
              </a:ext>
            </a:extLst>
          </p:cNvPr>
          <p:cNvSpPr txBox="1"/>
          <p:nvPr/>
        </p:nvSpPr>
        <p:spPr>
          <a:xfrm>
            <a:off x="2481188" y="5524312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23367F"/>
                </a:solidFill>
                <a:latin typeface="DIN Condensed" pitchFamily="2" charset="0"/>
              </a:rPr>
              <a:t>info@tricordintl.com</a:t>
            </a:r>
            <a:endParaRPr lang="en-US" sz="2800" dirty="0">
              <a:solidFill>
                <a:srgbClr val="23367F"/>
              </a:solidFill>
              <a:latin typeface="DIN Condense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80908"/>
      </p:ext>
    </p:extLst>
  </p:cSld>
  <p:clrMapOvr>
    <a:masterClrMapping/>
  </p:clrMapOvr>
  <p:transition spd="slow" advTm="11599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609B7E-7C95-4B45-9870-7957409179FF}"/>
              </a:ext>
            </a:extLst>
          </p:cNvPr>
          <p:cNvSpPr/>
          <p:nvPr/>
        </p:nvSpPr>
        <p:spPr>
          <a:xfrm>
            <a:off x="458245" y="1695825"/>
            <a:ext cx="82176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 over 35 years experience in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strategic sourcing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Tricord International listens to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needs and configures sourcing solutions according to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specific sourcing needs and goals.</a:t>
            </a:r>
            <a:endParaRPr lang="en-US" sz="3600" dirty="0">
              <a:solidFill>
                <a:srgbClr val="23367F"/>
              </a:solidFill>
              <a:effectLst/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tar, device&#10;&#10;Description automatically generated">
            <a:extLst>
              <a:ext uri="{FF2B5EF4-FFF2-40B4-BE49-F238E27FC236}">
                <a16:creationId xmlns:a16="http://schemas.microsoft.com/office/drawing/2014/main" id="{6D2C4DB5-50DB-3841-BFC3-87FC1CE965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752991" y="2849987"/>
            <a:ext cx="3151499" cy="313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02916"/>
      </p:ext>
    </p:extLst>
  </p:cSld>
  <p:clrMapOvr>
    <a:masterClrMapping/>
  </p:clrMapOvr>
  <p:transition spd="slow" advTm="8851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E534D1-D582-AC42-B14B-4960AB5F536F}"/>
              </a:ext>
            </a:extLst>
          </p:cNvPr>
          <p:cNvSpPr txBox="1"/>
          <p:nvPr/>
        </p:nvSpPr>
        <p:spPr>
          <a:xfrm>
            <a:off x="1048081" y="872279"/>
            <a:ext cx="79524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3367F"/>
                </a:solidFill>
                <a:latin typeface="DIN Condensed" pitchFamily="2" charset="0"/>
              </a:rPr>
              <a:t>On average, our customers realize a </a:t>
            </a:r>
            <a:r>
              <a:rPr lang="en-US" sz="4000" dirty="0">
                <a:solidFill>
                  <a:srgbClr val="EF7E3A"/>
                </a:solidFill>
                <a:latin typeface="DIN Condensed" pitchFamily="2" charset="0"/>
              </a:rPr>
              <a:t>20 to 30 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</a:rPr>
              <a:t>percent cost savings via long-term, robust partnerships we have established with our supplier partners. In short, we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</a:rPr>
              <a:t>increase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</a:rPr>
              <a:t> your margins while also relieving your headaches with supplier compression, quality control, logistics and inventory management.</a:t>
            </a:r>
          </a:p>
        </p:txBody>
      </p:sp>
    </p:spTree>
    <p:extLst>
      <p:ext uri="{BB962C8B-B14F-4D97-AF65-F5344CB8AC3E}">
        <p14:creationId xmlns:p14="http://schemas.microsoft.com/office/powerpoint/2010/main" val="1819654596"/>
      </p:ext>
    </p:extLst>
  </p:cSld>
  <p:clrMapOvr>
    <a:masterClrMapping/>
  </p:clrMapOvr>
  <p:transition spd="slow" advTm="16922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E586DE-A7E3-0643-A28A-7CEB4BC178C7}"/>
              </a:ext>
            </a:extLst>
          </p:cNvPr>
          <p:cNvSpPr txBox="1"/>
          <p:nvPr/>
        </p:nvSpPr>
        <p:spPr>
          <a:xfrm>
            <a:off x="1281953" y="3429000"/>
            <a:ext cx="887505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Our Global “footprint” with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India, China, Taiwan, Turkey,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and others, has allowed Tricord to establish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partnerships 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to source the engineered, made-to-print parts you need. 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503B21-4E1C-BB48-8291-C44323467637}"/>
              </a:ext>
            </a:extLst>
          </p:cNvPr>
          <p:cNvSpPr/>
          <p:nvPr/>
        </p:nvSpPr>
        <p:spPr>
          <a:xfrm>
            <a:off x="-197223" y="249338"/>
            <a:ext cx="8641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There is no need for you to continue experiencing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pain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with the tariffs in China. We have established a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reliable 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supply chain in India with a team on the ground overseeing production, giving us a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strong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advantage over our competition. </a:t>
            </a:r>
          </a:p>
        </p:txBody>
      </p:sp>
    </p:spTree>
    <p:extLst>
      <p:ext uri="{BB962C8B-B14F-4D97-AF65-F5344CB8AC3E}">
        <p14:creationId xmlns:p14="http://schemas.microsoft.com/office/powerpoint/2010/main" val="3039408628"/>
      </p:ext>
    </p:extLst>
  </p:cSld>
  <p:clrMapOvr>
    <a:masterClrMapping/>
  </p:clrMapOvr>
  <p:transition spd="slow" advTm="15722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E586DE-A7E3-0643-A28A-7CEB4BC178C7}"/>
              </a:ext>
            </a:extLst>
          </p:cNvPr>
          <p:cNvSpPr txBox="1"/>
          <p:nvPr/>
        </p:nvSpPr>
        <p:spPr>
          <a:xfrm>
            <a:off x="1194867" y="2690336"/>
            <a:ext cx="8875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Here is what is included in Tricord International’s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strategic sourcing management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34205"/>
      </p:ext>
    </p:extLst>
  </p:cSld>
  <p:clrMapOvr>
    <a:masterClrMapping/>
  </p:clrMapOvr>
  <p:transition spd="slow" advTm="5796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A10DDF-3278-EF42-880B-913C497D0746}"/>
              </a:ext>
            </a:extLst>
          </p:cNvPr>
          <p:cNvSpPr/>
          <p:nvPr/>
        </p:nvSpPr>
        <p:spPr>
          <a:xfrm>
            <a:off x="-544825" y="979079"/>
            <a:ext cx="65726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Castings (less than 1lb to 400lbs+; Ferrous and Non-Ferrous)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Machined Parts (Small to Large diameters; tolerances of +/-0.001)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Machined Shafts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Stampings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Forgings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Fabricated Parts and Sub-Assemblies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Injection Moldings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Springs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Extrusions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Laser cuttings</a:t>
            </a:r>
            <a:endParaRPr lang="en-US" sz="4000" dirty="0">
              <a:solidFill>
                <a:srgbClr val="23367F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"/>
            </a:pPr>
            <a:r>
              <a:rPr lang="en-US" sz="2800" dirty="0">
                <a:solidFill>
                  <a:srgbClr val="23367F"/>
                </a:solidFill>
                <a:latin typeface="DIN Condensed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Wire Forms</a:t>
            </a:r>
            <a:endParaRPr lang="en-US" sz="3600" dirty="0">
              <a:solidFill>
                <a:srgbClr val="23367F"/>
              </a:solidFill>
              <a:effectLst/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sitting, dark, hydrant, black&#10;&#10;Description automatically generated">
            <a:extLst>
              <a:ext uri="{FF2B5EF4-FFF2-40B4-BE49-F238E27FC236}">
                <a16:creationId xmlns:a16="http://schemas.microsoft.com/office/drawing/2014/main" id="{F12A239D-A65D-C04B-BC2F-77D19999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97" y="1036922"/>
            <a:ext cx="7118077" cy="7118077"/>
          </a:xfrm>
          <a:prstGeom prst="rect">
            <a:avLst/>
          </a:prstGeom>
        </p:spPr>
      </p:pic>
      <p:pic>
        <p:nvPicPr>
          <p:cNvPr id="14" name="Picture 13" descr="A picture containing ware, sitting, black, cake&#10;&#10;Description automatically generated">
            <a:extLst>
              <a:ext uri="{FF2B5EF4-FFF2-40B4-BE49-F238E27FC236}">
                <a16:creationId xmlns:a16="http://schemas.microsoft.com/office/drawing/2014/main" id="{BEB9C454-4404-7845-9026-B771C0AF3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225" y="2924455"/>
            <a:ext cx="1545555" cy="869375"/>
          </a:xfrm>
          <a:prstGeom prst="rect">
            <a:avLst/>
          </a:prstGeom>
        </p:spPr>
      </p:pic>
      <p:pic>
        <p:nvPicPr>
          <p:cNvPr id="16" name="Picture 15" descr="A close up of ware&#10;&#10;Description automatically generated">
            <a:extLst>
              <a:ext uri="{FF2B5EF4-FFF2-40B4-BE49-F238E27FC236}">
                <a16:creationId xmlns:a16="http://schemas.microsoft.com/office/drawing/2014/main" id="{9911D08B-A15D-6244-B4AE-70674AC8C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460" y="4202284"/>
            <a:ext cx="1619443" cy="910937"/>
          </a:xfrm>
          <a:prstGeom prst="rect">
            <a:avLst/>
          </a:prstGeom>
        </p:spPr>
      </p:pic>
      <p:pic>
        <p:nvPicPr>
          <p:cNvPr id="18" name="Picture 17" descr="A picture containing cup, sitting, table, coffee&#10;&#10;Description automatically generated">
            <a:extLst>
              <a:ext uri="{FF2B5EF4-FFF2-40B4-BE49-F238E27FC236}">
                <a16:creationId xmlns:a16="http://schemas.microsoft.com/office/drawing/2014/main" id="{75A89FA3-4B4A-DE4B-8920-66923701C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6232" y="2419607"/>
            <a:ext cx="2609385" cy="1467779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5B4EA2C5-D18D-5E49-87DE-097A711817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872934" y="1131564"/>
            <a:ext cx="1768731" cy="994911"/>
          </a:xfrm>
          <a:prstGeom prst="rect">
            <a:avLst/>
          </a:prstGeom>
        </p:spPr>
      </p:pic>
      <p:pic>
        <p:nvPicPr>
          <p:cNvPr id="24" name="Picture 23" descr="A picture containing animal, black, white&#10;&#10;Description automatically generated">
            <a:extLst>
              <a:ext uri="{FF2B5EF4-FFF2-40B4-BE49-F238E27FC236}">
                <a16:creationId xmlns:a16="http://schemas.microsoft.com/office/drawing/2014/main" id="{0EF76291-75E8-0C41-99BD-D18CD763D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508060" y="985087"/>
            <a:ext cx="2747654" cy="1545555"/>
          </a:xfrm>
          <a:prstGeom prst="rect">
            <a:avLst/>
          </a:prstGeom>
        </p:spPr>
      </p:pic>
      <p:pic>
        <p:nvPicPr>
          <p:cNvPr id="9" name="Picture 8" descr="A picture containing black, dark, white, sitting&#10;&#10;Description automatically generated">
            <a:extLst>
              <a:ext uri="{FF2B5EF4-FFF2-40B4-BE49-F238E27FC236}">
                <a16:creationId xmlns:a16="http://schemas.microsoft.com/office/drawing/2014/main" id="{AA597C13-466C-3748-8187-EF089D345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6221" y="1707662"/>
            <a:ext cx="3358796" cy="33587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863CF0-C7BF-8249-9C6B-5EB593560666}"/>
              </a:ext>
            </a:extLst>
          </p:cNvPr>
          <p:cNvSpPr/>
          <p:nvPr/>
        </p:nvSpPr>
        <p:spPr>
          <a:xfrm>
            <a:off x="-862570" y="168514"/>
            <a:ext cx="78690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2">
              <a:spcBef>
                <a:spcPts val="0"/>
              </a:spcBef>
              <a:spcAft>
                <a:spcPts val="0"/>
              </a:spcAft>
            </a:pPr>
            <a:r>
              <a:rPr lang="en-US" sz="54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MANUFACTURING CAPABILITIES </a:t>
            </a:r>
            <a:endParaRPr lang="en-US" sz="7200" dirty="0">
              <a:solidFill>
                <a:srgbClr val="EF7E3A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457C1B9-DC30-A342-8725-05060BD51A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5139" y="1322822"/>
            <a:ext cx="5852160" cy="5852160"/>
          </a:xfrm>
          <a:prstGeom prst="rect">
            <a:avLst/>
          </a:prstGeom>
        </p:spPr>
      </p:pic>
      <p:pic>
        <p:nvPicPr>
          <p:cNvPr id="20" name="Picture 19" descr="A close up of a clip&#10;&#10;Description automatically generated">
            <a:extLst>
              <a:ext uri="{FF2B5EF4-FFF2-40B4-BE49-F238E27FC236}">
                <a16:creationId xmlns:a16="http://schemas.microsoft.com/office/drawing/2014/main" id="{A8E5357A-14E9-1043-8666-A76852439C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2596" y="4602941"/>
            <a:ext cx="2655716" cy="2655716"/>
          </a:xfrm>
          <a:prstGeom prst="rect">
            <a:avLst/>
          </a:prstGeom>
        </p:spPr>
      </p:pic>
      <p:pic>
        <p:nvPicPr>
          <p:cNvPr id="23" name="Picture 22" descr="A picture containing camera, riding&#10;&#10;Description automatically generated">
            <a:extLst>
              <a:ext uri="{FF2B5EF4-FFF2-40B4-BE49-F238E27FC236}">
                <a16:creationId xmlns:a16="http://schemas.microsoft.com/office/drawing/2014/main" id="{A17502E0-8FCC-0F43-B6A5-11959BDF1A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6181" y="4010539"/>
            <a:ext cx="3571185" cy="357118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DAFB83-BBA3-E947-8DAE-29BC50A33A0F}"/>
              </a:ext>
            </a:extLst>
          </p:cNvPr>
          <p:cNvCxnSpPr>
            <a:cxnSpLocks/>
          </p:cNvCxnSpPr>
          <p:nvPr/>
        </p:nvCxnSpPr>
        <p:spPr>
          <a:xfrm>
            <a:off x="6752161" y="630179"/>
            <a:ext cx="254597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picture containing sitting, white, front, black&#10;&#10;Description automatically generated">
            <a:extLst>
              <a:ext uri="{FF2B5EF4-FFF2-40B4-BE49-F238E27FC236}">
                <a16:creationId xmlns:a16="http://schemas.microsoft.com/office/drawing/2014/main" id="{DC89CFBE-77DD-E846-8D57-1ADD7D9A58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7458" y="1593188"/>
            <a:ext cx="2217443" cy="221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97305"/>
      </p:ext>
    </p:extLst>
  </p:cSld>
  <p:clrMapOvr>
    <a:masterClrMapping/>
  </p:clrMapOvr>
  <p:transition spd="slow" advTm="15569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E37F169-9193-3649-902C-3C20437E9E72}"/>
              </a:ext>
            </a:extLst>
          </p:cNvPr>
          <p:cNvSpPr/>
          <p:nvPr/>
        </p:nvSpPr>
        <p:spPr>
          <a:xfrm>
            <a:off x="310549" y="-39977"/>
            <a:ext cx="96639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solidFill>
                  <a:srgbClr val="EF7E3A"/>
                </a:solidFill>
                <a:latin typeface="DIN Condensed" pitchFamily="2" charset="0"/>
              </a:rPr>
              <a:t>ENGINEERING SOLUTIONS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B69EA6-FB9D-2C44-9F3D-CCEC51A4C4CE}"/>
              </a:ext>
            </a:extLst>
          </p:cNvPr>
          <p:cNvCxnSpPr>
            <a:cxnSpLocks/>
          </p:cNvCxnSpPr>
          <p:nvPr/>
        </p:nvCxnSpPr>
        <p:spPr>
          <a:xfrm>
            <a:off x="466165" y="1126817"/>
            <a:ext cx="781722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2AEBAC9-900A-A74F-B03A-44FC99014144}"/>
              </a:ext>
            </a:extLst>
          </p:cNvPr>
          <p:cNvSpPr/>
          <p:nvPr/>
        </p:nvSpPr>
        <p:spPr>
          <a:xfrm>
            <a:off x="-691549" y="3191785"/>
            <a:ext cx="5638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In-house Engineering Team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Quality Systems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Reverse engineering 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CAD/CAM drawings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Level 3 PPAP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D8C117-B77A-034C-B098-5C14CEB485FB}"/>
              </a:ext>
            </a:extLst>
          </p:cNvPr>
          <p:cNvSpPr txBox="1"/>
          <p:nvPr/>
        </p:nvSpPr>
        <p:spPr>
          <a:xfrm>
            <a:off x="-170329" y="1493414"/>
            <a:ext cx="979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1" algn="ctr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Tricord has a State-side team in place to meet your engineering needs and eliminate your quality issues with our…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827A2-EC6E-BF43-BF3F-74B93FB8AF6A}"/>
              </a:ext>
            </a:extLst>
          </p:cNvPr>
          <p:cNvSpPr txBox="1"/>
          <p:nvPr/>
        </p:nvSpPr>
        <p:spPr>
          <a:xfrm>
            <a:off x="3185685" y="3191785"/>
            <a:ext cx="700396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Statistical Process Control (SPC)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3200" baseline="300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Party in-country inspection process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Material testing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2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Poke-yoke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97336"/>
      </p:ext>
    </p:extLst>
  </p:cSld>
  <p:clrMapOvr>
    <a:masterClrMapping/>
  </p:clrMapOvr>
  <p:transition spd="slow" advTm="15901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499C0AD-E507-4E47-B55F-BA39904E34D1}"/>
              </a:ext>
            </a:extLst>
          </p:cNvPr>
          <p:cNvSpPr/>
          <p:nvPr/>
        </p:nvSpPr>
        <p:spPr>
          <a:xfrm>
            <a:off x="292308" y="3040773"/>
            <a:ext cx="9443363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44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FCL &amp; LCL 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44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Air Cargo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44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Customs &amp; Duties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44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Expedites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3600" dirty="0">
              <a:solidFill>
                <a:srgbClr val="EF7E3A"/>
              </a:solidFill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8C0C10-A2A8-204C-83D1-3DEB478208BA}"/>
              </a:ext>
            </a:extLst>
          </p:cNvPr>
          <p:cNvSpPr txBox="1"/>
          <p:nvPr/>
        </p:nvSpPr>
        <p:spPr>
          <a:xfrm>
            <a:off x="292309" y="889666"/>
            <a:ext cx="9068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EF7E3A"/>
                </a:solidFill>
                <a:latin typeface="DIN Condensed" pitchFamily="2" charset="0"/>
              </a:rPr>
              <a:t>END-TO-END FREIGHT MANAGEMENT </a:t>
            </a:r>
          </a:p>
        </p:txBody>
      </p:sp>
      <p:pic>
        <p:nvPicPr>
          <p:cNvPr id="13" name="Picture 12" descr="A picture containing airplane&#10;&#10;Description automatically generated">
            <a:extLst>
              <a:ext uri="{FF2B5EF4-FFF2-40B4-BE49-F238E27FC236}">
                <a16:creationId xmlns:a16="http://schemas.microsoft.com/office/drawing/2014/main" id="{DF5C4F5B-3A13-1746-AF27-BF6948CE5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13" y="4619382"/>
            <a:ext cx="2485780" cy="1398251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4D1CEF70-0D6A-6440-9D98-193A5EBD6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587" y="2694634"/>
            <a:ext cx="3118803" cy="175432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14661F-44CC-8E42-AFF8-F92431F1DFEB}"/>
              </a:ext>
            </a:extLst>
          </p:cNvPr>
          <p:cNvCxnSpPr>
            <a:cxnSpLocks/>
          </p:cNvCxnSpPr>
          <p:nvPr/>
        </p:nvCxnSpPr>
        <p:spPr>
          <a:xfrm>
            <a:off x="401032" y="1901236"/>
            <a:ext cx="8519603" cy="0"/>
          </a:xfrm>
          <a:prstGeom prst="line">
            <a:avLst/>
          </a:prstGeom>
          <a:ln w="38100">
            <a:solidFill>
              <a:srgbClr val="23367F"/>
            </a:soli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043823"/>
      </p:ext>
    </p:extLst>
  </p:cSld>
  <p:clrMapOvr>
    <a:masterClrMapping/>
  </p:clrMapOvr>
  <p:transition spd="slow" advTm="10869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0381E-AC94-A144-9FDF-269994EA4261}"/>
              </a:ext>
            </a:extLst>
          </p:cNvPr>
          <p:cNvSpPr/>
          <p:nvPr/>
        </p:nvSpPr>
        <p:spPr>
          <a:xfrm>
            <a:off x="0" y="196302"/>
            <a:ext cx="96639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rgbClr val="EF7E3A"/>
                </a:solidFill>
                <a:latin typeface="DIN Condensed" pitchFamily="2" charset="0"/>
              </a:rPr>
              <a:t>VENDOR-MANAGED INVENTORY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5E9496D-8D23-7A46-8D21-189E49E081D7}"/>
              </a:ext>
            </a:extLst>
          </p:cNvPr>
          <p:cNvCxnSpPr>
            <a:cxnSpLocks/>
          </p:cNvCxnSpPr>
          <p:nvPr/>
        </p:nvCxnSpPr>
        <p:spPr>
          <a:xfrm>
            <a:off x="7998569" y="750300"/>
            <a:ext cx="147021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224BA6D-21B3-5149-A522-AFA88E5A5B2D}"/>
              </a:ext>
            </a:extLst>
          </p:cNvPr>
          <p:cNvSpPr/>
          <p:nvPr/>
        </p:nvSpPr>
        <p:spPr>
          <a:xfrm>
            <a:off x="-161365" y="387290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60 to 90 day safety stock of your products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Release schedules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4E2D1E-D175-2341-8AFB-B4D6FA74D2B1}"/>
              </a:ext>
            </a:extLst>
          </p:cNvPr>
          <p:cNvSpPr/>
          <p:nvPr/>
        </p:nvSpPr>
        <p:spPr>
          <a:xfrm>
            <a:off x="-950259" y="1580478"/>
            <a:ext cx="7512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3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If keeping a stateside safety stock is a concern, we have the </a:t>
            </a:r>
            <a:r>
              <a:rPr lang="en-US" sz="3600" dirty="0">
                <a:solidFill>
                  <a:srgbClr val="EF7E3A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solution</a:t>
            </a: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with…</a:t>
            </a:r>
            <a:endParaRPr lang="en-US" sz="3600" dirty="0">
              <a:solidFill>
                <a:srgbClr val="23367F"/>
              </a:solidFill>
              <a:effectLst/>
              <a:latin typeface="DIN Condensed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5E188F-7137-D946-AA72-AD2F9EDBB7C8}"/>
              </a:ext>
            </a:extLst>
          </p:cNvPr>
          <p:cNvSpPr txBox="1"/>
          <p:nvPr/>
        </p:nvSpPr>
        <p:spPr>
          <a:xfrm>
            <a:off x="4392706" y="3872908"/>
            <a:ext cx="46107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Packaging &amp; Kitting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Labeling</a:t>
            </a:r>
          </a:p>
          <a:p>
            <a:pPr marL="1600200" marR="0" lvl="3" indent="-2286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dirty="0">
                <a:solidFill>
                  <a:srgbClr val="23367F"/>
                </a:solidFill>
                <a:latin typeface="DIN Condensed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Lot control</a:t>
            </a:r>
          </a:p>
          <a:p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1DDABBD-AC8B-874C-AC80-A5B0B4299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625" y="1236465"/>
            <a:ext cx="4124208" cy="231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28650"/>
      </p:ext>
    </p:extLst>
  </p:cSld>
  <p:clrMapOvr>
    <a:masterClrMapping/>
  </p:clrMapOvr>
  <p:transition spd="slow" advTm="12901">
    <p:wipe/>
  </p:transition>
</p:sld>
</file>

<file path=ppt/theme/theme1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374</Words>
  <Application>Microsoft Macintosh PowerPoint</Application>
  <PresentationFormat>Widescreen</PresentationFormat>
  <Paragraphs>50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DIN Condensed</vt:lpstr>
      <vt:lpstr>Symbol</vt:lpstr>
      <vt:lpstr>Trebuchet MS</vt:lpstr>
      <vt:lpstr>Wingdings</vt:lpstr>
      <vt:lpstr>Wingdings 3</vt:lpstr>
      <vt:lpstr>Facet</vt:lpstr>
      <vt:lpstr>“YOUR FIRST NAME IN SOURCING”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FIRST NAME IN SOURCING </dc:title>
  <dc:creator>Samuel Monger</dc:creator>
  <cp:lastModifiedBy>Samuel Monger</cp:lastModifiedBy>
  <cp:revision>58</cp:revision>
  <dcterms:created xsi:type="dcterms:W3CDTF">2020-01-31T20:47:17Z</dcterms:created>
  <dcterms:modified xsi:type="dcterms:W3CDTF">2020-02-28T17:07:44Z</dcterms:modified>
</cp:coreProperties>
</file>